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70" r:id="rId7"/>
    <p:sldId id="275" r:id="rId8"/>
    <p:sldId id="271" r:id="rId9"/>
    <p:sldId id="272" r:id="rId10"/>
    <p:sldId id="273" r:id="rId11"/>
    <p:sldId id="274" r:id="rId12"/>
    <p:sldId id="276" r:id="rId13"/>
    <p:sldId id="27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6ED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26CB8-B469-48B5-B757-E0C744C87B1B}" v="417" dt="2021-05-21T02:15:46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982DE-739D-42AC-B8EE-37AA0FDC41A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7FE724-F5E6-40B2-A91E-0C6FB4090D01}">
      <dgm:prSet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Developing new daily routines </a:t>
          </a:r>
        </a:p>
      </dgm:t>
    </dgm:pt>
    <dgm:pt modelId="{08E12F62-3F5F-4044-867C-38017F7FDE68}" type="parTrans" cxnId="{BA317843-AD3E-440E-BF89-FC5367D1EA22}">
      <dgm:prSet/>
      <dgm:spPr/>
      <dgm:t>
        <a:bodyPr/>
        <a:lstStyle/>
        <a:p>
          <a:endParaRPr lang="en-US"/>
        </a:p>
      </dgm:t>
    </dgm:pt>
    <dgm:pt modelId="{8F8E9ABF-37C2-4775-BD37-682C87E0A28D}" type="sibTrans" cxnId="{BA317843-AD3E-440E-BF89-FC5367D1EA22}">
      <dgm:prSet/>
      <dgm:spPr/>
      <dgm:t>
        <a:bodyPr/>
        <a:lstStyle/>
        <a:p>
          <a:endParaRPr lang="en-US"/>
        </a:p>
      </dgm:t>
    </dgm:pt>
    <dgm:pt modelId="{DA628D34-6E0E-469E-A307-95C2C330E6E1}">
      <dgm:prSet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Stay connected with your loved ones</a:t>
          </a:r>
        </a:p>
      </dgm:t>
    </dgm:pt>
    <dgm:pt modelId="{AF8E3880-143C-4D1D-9BFE-491C0C722FFC}" type="parTrans" cxnId="{B8D51904-65C9-4A51-B171-0B32694C998C}">
      <dgm:prSet/>
      <dgm:spPr/>
      <dgm:t>
        <a:bodyPr/>
        <a:lstStyle/>
        <a:p>
          <a:endParaRPr lang="en-US"/>
        </a:p>
      </dgm:t>
    </dgm:pt>
    <dgm:pt modelId="{203DC713-835C-491A-A84F-10B9849557B7}" type="sibTrans" cxnId="{B8D51904-65C9-4A51-B171-0B32694C998C}">
      <dgm:prSet/>
      <dgm:spPr/>
      <dgm:t>
        <a:bodyPr/>
        <a:lstStyle/>
        <a:p>
          <a:endParaRPr lang="en-US"/>
        </a:p>
      </dgm:t>
    </dgm:pt>
    <dgm:pt modelId="{FC271661-E600-4AA4-8620-233D6678FD59}">
      <dgm:prSet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Don’t wait for the holidays to get together with family and friends apart from you. </a:t>
          </a:r>
        </a:p>
      </dgm:t>
    </dgm:pt>
    <dgm:pt modelId="{4D2D6D04-7128-4FC3-9538-95550A24B820}" type="parTrans" cxnId="{3DDA5F17-402E-4407-9F7E-70F30D3DA5DD}">
      <dgm:prSet/>
      <dgm:spPr/>
      <dgm:t>
        <a:bodyPr/>
        <a:lstStyle/>
        <a:p>
          <a:endParaRPr lang="en-US"/>
        </a:p>
      </dgm:t>
    </dgm:pt>
    <dgm:pt modelId="{BA231B90-7D09-4970-8337-59F0ADF73146}" type="sibTrans" cxnId="{3DDA5F17-402E-4407-9F7E-70F30D3DA5DD}">
      <dgm:prSet/>
      <dgm:spPr/>
      <dgm:t>
        <a:bodyPr/>
        <a:lstStyle/>
        <a:p>
          <a:endParaRPr lang="en-US"/>
        </a:p>
      </dgm:t>
    </dgm:pt>
    <dgm:pt modelId="{01093673-0700-4D60-B2DC-0DED45CA18C9}">
      <dgm:prSet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Schedule more gatherings – not related to a loss of something or someone</a:t>
          </a:r>
        </a:p>
      </dgm:t>
    </dgm:pt>
    <dgm:pt modelId="{2B4FF7D0-C1A3-4264-AF98-FE4D2A8FCF45}" type="parTrans" cxnId="{5F2D2DE0-9AC8-4A70-A468-0B8BDAC21036}">
      <dgm:prSet/>
      <dgm:spPr/>
      <dgm:t>
        <a:bodyPr/>
        <a:lstStyle/>
        <a:p>
          <a:endParaRPr lang="en-US"/>
        </a:p>
      </dgm:t>
    </dgm:pt>
    <dgm:pt modelId="{B77E00CB-B242-48E7-9A2C-D78471987B34}" type="sibTrans" cxnId="{5F2D2DE0-9AC8-4A70-A468-0B8BDAC21036}">
      <dgm:prSet/>
      <dgm:spPr/>
      <dgm:t>
        <a:bodyPr/>
        <a:lstStyle/>
        <a:p>
          <a:endParaRPr lang="en-US"/>
        </a:p>
      </dgm:t>
    </dgm:pt>
    <dgm:pt modelId="{69A9A8FF-AB3C-4C1E-BB93-EAA654392F8D}">
      <dgm:prSet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Consider interacting through phone calls and video technology that allow for having fun, fellowship and togetherness</a:t>
          </a:r>
        </a:p>
      </dgm:t>
    </dgm:pt>
    <dgm:pt modelId="{FF2B7089-DB6E-435C-8EEB-41FC4D798702}" type="parTrans" cxnId="{B6292E7F-BC7A-472F-BC65-82DE4FD15B94}">
      <dgm:prSet/>
      <dgm:spPr/>
      <dgm:t>
        <a:bodyPr/>
        <a:lstStyle/>
        <a:p>
          <a:endParaRPr lang="en-US"/>
        </a:p>
      </dgm:t>
    </dgm:pt>
    <dgm:pt modelId="{A4034FBA-2276-414C-AD47-82C5C7BF7A2A}" type="sibTrans" cxnId="{B6292E7F-BC7A-472F-BC65-82DE4FD15B94}">
      <dgm:prSet/>
      <dgm:spPr/>
      <dgm:t>
        <a:bodyPr/>
        <a:lstStyle/>
        <a:p>
          <a:endParaRPr lang="en-US"/>
        </a:p>
      </dgm:t>
    </dgm:pt>
    <dgm:pt modelId="{EF674383-82A2-4E68-93CD-0025B4D3D0D4}" type="pres">
      <dgm:prSet presAssocID="{DAA982DE-739D-42AC-B8EE-37AA0FDC41AF}" presName="linear" presStyleCnt="0">
        <dgm:presLayoutVars>
          <dgm:dir/>
          <dgm:resizeHandles val="exact"/>
        </dgm:presLayoutVars>
      </dgm:prSet>
      <dgm:spPr/>
    </dgm:pt>
    <dgm:pt modelId="{219D7789-4CBD-44BD-9654-A768BE04E444}" type="pres">
      <dgm:prSet presAssocID="{C57FE724-F5E6-40B2-A91E-0C6FB4090D01}" presName="comp" presStyleCnt="0"/>
      <dgm:spPr/>
    </dgm:pt>
    <dgm:pt modelId="{C6EA6E4B-6637-4D9C-989C-A5A6029EC83E}" type="pres">
      <dgm:prSet presAssocID="{C57FE724-F5E6-40B2-A91E-0C6FB4090D01}" presName="box" presStyleLbl="node1" presStyleIdx="0" presStyleCnt="5"/>
      <dgm:spPr/>
    </dgm:pt>
    <dgm:pt modelId="{691BDEEA-51D7-41C9-AE49-529284818994}" type="pres">
      <dgm:prSet presAssocID="{C57FE724-F5E6-40B2-A91E-0C6FB4090D01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1C5B420E-D82D-45EA-9542-6FC6A19B6BD7}" type="pres">
      <dgm:prSet presAssocID="{C57FE724-F5E6-40B2-A91E-0C6FB4090D01}" presName="text" presStyleLbl="node1" presStyleIdx="0" presStyleCnt="5">
        <dgm:presLayoutVars>
          <dgm:bulletEnabled val="1"/>
        </dgm:presLayoutVars>
      </dgm:prSet>
      <dgm:spPr/>
    </dgm:pt>
    <dgm:pt modelId="{9C7A1D24-1F7C-49B0-BDC1-35E29DD5D752}" type="pres">
      <dgm:prSet presAssocID="{8F8E9ABF-37C2-4775-BD37-682C87E0A28D}" presName="spacer" presStyleCnt="0"/>
      <dgm:spPr/>
    </dgm:pt>
    <dgm:pt modelId="{8E5E7000-6065-4657-8045-76083493C7C9}" type="pres">
      <dgm:prSet presAssocID="{DA628D34-6E0E-469E-A307-95C2C330E6E1}" presName="comp" presStyleCnt="0"/>
      <dgm:spPr/>
    </dgm:pt>
    <dgm:pt modelId="{8688D932-D52B-4109-9699-121CCCE6DD87}" type="pres">
      <dgm:prSet presAssocID="{DA628D34-6E0E-469E-A307-95C2C330E6E1}" presName="box" presStyleLbl="node1" presStyleIdx="1" presStyleCnt="5"/>
      <dgm:spPr/>
    </dgm:pt>
    <dgm:pt modelId="{9B626378-7B7F-4E4A-BCDA-2CBD11CCAAF9}" type="pres">
      <dgm:prSet presAssocID="{DA628D34-6E0E-469E-A307-95C2C330E6E1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</dgm:spPr>
      <dgm:extLst>
        <a:ext uri="{E40237B7-FDA0-4F09-8148-C483321AD2D9}">
          <dgm14:cNvPr xmlns:dgm14="http://schemas.microsoft.com/office/drawing/2010/diagram" id="0" name="" descr="Senior woman with her family"/>
        </a:ext>
      </dgm:extLst>
    </dgm:pt>
    <dgm:pt modelId="{114C58D5-1C63-4E96-A454-2A86DC015CA3}" type="pres">
      <dgm:prSet presAssocID="{DA628D34-6E0E-469E-A307-95C2C330E6E1}" presName="text" presStyleLbl="node1" presStyleIdx="1" presStyleCnt="5">
        <dgm:presLayoutVars>
          <dgm:bulletEnabled val="1"/>
        </dgm:presLayoutVars>
      </dgm:prSet>
      <dgm:spPr/>
    </dgm:pt>
    <dgm:pt modelId="{45FF1722-A95E-4CA6-94CC-1DAAC3D87B87}" type="pres">
      <dgm:prSet presAssocID="{203DC713-835C-491A-A84F-10B9849557B7}" presName="spacer" presStyleCnt="0"/>
      <dgm:spPr/>
    </dgm:pt>
    <dgm:pt modelId="{4948F434-79DA-4D0B-9897-E2570F41596B}" type="pres">
      <dgm:prSet presAssocID="{FC271661-E600-4AA4-8620-233D6678FD59}" presName="comp" presStyleCnt="0"/>
      <dgm:spPr/>
    </dgm:pt>
    <dgm:pt modelId="{049F7FC7-9C21-429E-B3B9-120AAEA051D3}" type="pres">
      <dgm:prSet presAssocID="{FC271661-E600-4AA4-8620-233D6678FD59}" presName="box" presStyleLbl="node1" presStyleIdx="2" presStyleCnt="5"/>
      <dgm:spPr/>
    </dgm:pt>
    <dgm:pt modelId="{AE4D4BDC-E4BE-4705-A754-43EB581087B1}" type="pres">
      <dgm:prSet presAssocID="{FC271661-E600-4AA4-8620-233D6678FD59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48D30B32-1682-46FD-8580-60C81E94CA0F}" type="pres">
      <dgm:prSet presAssocID="{FC271661-E600-4AA4-8620-233D6678FD59}" presName="text" presStyleLbl="node1" presStyleIdx="2" presStyleCnt="5">
        <dgm:presLayoutVars>
          <dgm:bulletEnabled val="1"/>
        </dgm:presLayoutVars>
      </dgm:prSet>
      <dgm:spPr/>
    </dgm:pt>
    <dgm:pt modelId="{5335C40B-DB38-476B-96E8-31693DF40AA0}" type="pres">
      <dgm:prSet presAssocID="{BA231B90-7D09-4970-8337-59F0ADF73146}" presName="spacer" presStyleCnt="0"/>
      <dgm:spPr/>
    </dgm:pt>
    <dgm:pt modelId="{8C45DF7F-FAB8-44E6-A41C-447B299027EE}" type="pres">
      <dgm:prSet presAssocID="{01093673-0700-4D60-B2DC-0DED45CA18C9}" presName="comp" presStyleCnt="0"/>
      <dgm:spPr/>
    </dgm:pt>
    <dgm:pt modelId="{89D77C66-F676-4FF3-A520-B74426C311F6}" type="pres">
      <dgm:prSet presAssocID="{01093673-0700-4D60-B2DC-0DED45CA18C9}" presName="box" presStyleLbl="node1" presStyleIdx="3" presStyleCnt="5" custLinFactNeighborY="-2299"/>
      <dgm:spPr/>
    </dgm:pt>
    <dgm:pt modelId="{806C4756-AB6D-4C31-9A81-C4993E9812E9}" type="pres">
      <dgm:prSet presAssocID="{01093673-0700-4D60-B2DC-0DED45CA18C9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1000" b="-81000"/>
          </a:stretch>
        </a:blipFill>
      </dgm:spPr>
    </dgm:pt>
    <dgm:pt modelId="{09308BD9-8799-453B-92E0-37C232FBFC8A}" type="pres">
      <dgm:prSet presAssocID="{01093673-0700-4D60-B2DC-0DED45CA18C9}" presName="text" presStyleLbl="node1" presStyleIdx="3" presStyleCnt="5">
        <dgm:presLayoutVars>
          <dgm:bulletEnabled val="1"/>
        </dgm:presLayoutVars>
      </dgm:prSet>
      <dgm:spPr/>
    </dgm:pt>
    <dgm:pt modelId="{8D267072-899B-4F6A-B398-2D7B13A505DF}" type="pres">
      <dgm:prSet presAssocID="{B77E00CB-B242-48E7-9A2C-D78471987B34}" presName="spacer" presStyleCnt="0"/>
      <dgm:spPr/>
    </dgm:pt>
    <dgm:pt modelId="{F6CB3611-1417-424A-9961-3BCC3EEF7DF6}" type="pres">
      <dgm:prSet presAssocID="{69A9A8FF-AB3C-4C1E-BB93-EAA654392F8D}" presName="comp" presStyleCnt="0"/>
      <dgm:spPr/>
    </dgm:pt>
    <dgm:pt modelId="{51F62E39-9462-4741-B68D-9D00BEB426D4}" type="pres">
      <dgm:prSet presAssocID="{69A9A8FF-AB3C-4C1E-BB93-EAA654392F8D}" presName="box" presStyleLbl="node1" presStyleIdx="4" presStyleCnt="5"/>
      <dgm:spPr/>
    </dgm:pt>
    <dgm:pt modelId="{9850C990-28E8-481E-A2E2-A3C961B17F18}" type="pres">
      <dgm:prSet presAssocID="{69A9A8FF-AB3C-4C1E-BB93-EAA654392F8D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000" b="-66000"/>
          </a:stretch>
        </a:blipFill>
      </dgm:spPr>
    </dgm:pt>
    <dgm:pt modelId="{DB5C74CB-276D-4E06-A9BD-50BFCC1A9E8A}" type="pres">
      <dgm:prSet presAssocID="{69A9A8FF-AB3C-4C1E-BB93-EAA654392F8D}" presName="text" presStyleLbl="node1" presStyleIdx="4" presStyleCnt="5">
        <dgm:presLayoutVars>
          <dgm:bulletEnabled val="1"/>
        </dgm:presLayoutVars>
      </dgm:prSet>
      <dgm:spPr/>
    </dgm:pt>
  </dgm:ptLst>
  <dgm:cxnLst>
    <dgm:cxn modelId="{B8D51904-65C9-4A51-B171-0B32694C998C}" srcId="{DAA982DE-739D-42AC-B8EE-37AA0FDC41AF}" destId="{DA628D34-6E0E-469E-A307-95C2C330E6E1}" srcOrd="1" destOrd="0" parTransId="{AF8E3880-143C-4D1D-9BFE-491C0C722FFC}" sibTransId="{203DC713-835C-491A-A84F-10B9849557B7}"/>
    <dgm:cxn modelId="{3DDA5F17-402E-4407-9F7E-70F30D3DA5DD}" srcId="{DAA982DE-739D-42AC-B8EE-37AA0FDC41AF}" destId="{FC271661-E600-4AA4-8620-233D6678FD59}" srcOrd="2" destOrd="0" parTransId="{4D2D6D04-7128-4FC3-9538-95550A24B820}" sibTransId="{BA231B90-7D09-4970-8337-59F0ADF73146}"/>
    <dgm:cxn modelId="{6728391D-6AB3-43AF-B728-6C4C18624C82}" type="presOf" srcId="{DAA982DE-739D-42AC-B8EE-37AA0FDC41AF}" destId="{EF674383-82A2-4E68-93CD-0025B4D3D0D4}" srcOrd="0" destOrd="0" presId="urn:microsoft.com/office/officeart/2005/8/layout/vList4"/>
    <dgm:cxn modelId="{BA317843-AD3E-440E-BF89-FC5367D1EA22}" srcId="{DAA982DE-739D-42AC-B8EE-37AA0FDC41AF}" destId="{C57FE724-F5E6-40B2-A91E-0C6FB4090D01}" srcOrd="0" destOrd="0" parTransId="{08E12F62-3F5F-4044-867C-38017F7FDE68}" sibTransId="{8F8E9ABF-37C2-4775-BD37-682C87E0A28D}"/>
    <dgm:cxn modelId="{BB9BA766-EB95-4BFA-8EA3-3399214A9EC7}" type="presOf" srcId="{69A9A8FF-AB3C-4C1E-BB93-EAA654392F8D}" destId="{DB5C74CB-276D-4E06-A9BD-50BFCC1A9E8A}" srcOrd="1" destOrd="0" presId="urn:microsoft.com/office/officeart/2005/8/layout/vList4"/>
    <dgm:cxn modelId="{8B0BE477-BCB3-4E52-92E0-8EF81F475242}" type="presOf" srcId="{FC271661-E600-4AA4-8620-233D6678FD59}" destId="{48D30B32-1682-46FD-8580-60C81E94CA0F}" srcOrd="1" destOrd="0" presId="urn:microsoft.com/office/officeart/2005/8/layout/vList4"/>
    <dgm:cxn modelId="{0A74975A-5084-4BBC-8F3D-A52963124135}" type="presOf" srcId="{C57FE724-F5E6-40B2-A91E-0C6FB4090D01}" destId="{C6EA6E4B-6637-4D9C-989C-A5A6029EC83E}" srcOrd="0" destOrd="0" presId="urn:microsoft.com/office/officeart/2005/8/layout/vList4"/>
    <dgm:cxn modelId="{523DD07B-DA3B-43E3-9C00-30FAB04398E7}" type="presOf" srcId="{69A9A8FF-AB3C-4C1E-BB93-EAA654392F8D}" destId="{51F62E39-9462-4741-B68D-9D00BEB426D4}" srcOrd="0" destOrd="0" presId="urn:microsoft.com/office/officeart/2005/8/layout/vList4"/>
    <dgm:cxn modelId="{B6292E7F-BC7A-472F-BC65-82DE4FD15B94}" srcId="{DAA982DE-739D-42AC-B8EE-37AA0FDC41AF}" destId="{69A9A8FF-AB3C-4C1E-BB93-EAA654392F8D}" srcOrd="4" destOrd="0" parTransId="{FF2B7089-DB6E-435C-8EEB-41FC4D798702}" sibTransId="{A4034FBA-2276-414C-AD47-82C5C7BF7A2A}"/>
    <dgm:cxn modelId="{D4166D85-DC1C-4CF1-B4CF-5E4680619DD1}" type="presOf" srcId="{DA628D34-6E0E-469E-A307-95C2C330E6E1}" destId="{114C58D5-1C63-4E96-A454-2A86DC015CA3}" srcOrd="1" destOrd="0" presId="urn:microsoft.com/office/officeart/2005/8/layout/vList4"/>
    <dgm:cxn modelId="{81AB6587-4067-42FC-B6FD-A2DA139685DD}" type="presOf" srcId="{C57FE724-F5E6-40B2-A91E-0C6FB4090D01}" destId="{1C5B420E-D82D-45EA-9542-6FC6A19B6BD7}" srcOrd="1" destOrd="0" presId="urn:microsoft.com/office/officeart/2005/8/layout/vList4"/>
    <dgm:cxn modelId="{EE9563C9-7801-498D-A279-6997E62CB5AB}" type="presOf" srcId="{FC271661-E600-4AA4-8620-233D6678FD59}" destId="{049F7FC7-9C21-429E-B3B9-120AAEA051D3}" srcOrd="0" destOrd="0" presId="urn:microsoft.com/office/officeart/2005/8/layout/vList4"/>
    <dgm:cxn modelId="{FE9721D4-C431-4854-803E-45F5836DD6B4}" type="presOf" srcId="{01093673-0700-4D60-B2DC-0DED45CA18C9}" destId="{09308BD9-8799-453B-92E0-37C232FBFC8A}" srcOrd="1" destOrd="0" presId="urn:microsoft.com/office/officeart/2005/8/layout/vList4"/>
    <dgm:cxn modelId="{5F2D2DE0-9AC8-4A70-A468-0B8BDAC21036}" srcId="{DAA982DE-739D-42AC-B8EE-37AA0FDC41AF}" destId="{01093673-0700-4D60-B2DC-0DED45CA18C9}" srcOrd="3" destOrd="0" parTransId="{2B4FF7D0-C1A3-4264-AF98-FE4D2A8FCF45}" sibTransId="{B77E00CB-B242-48E7-9A2C-D78471987B34}"/>
    <dgm:cxn modelId="{5200A7E4-8913-4CA1-9DE8-5B6E6BC2E8D0}" type="presOf" srcId="{01093673-0700-4D60-B2DC-0DED45CA18C9}" destId="{89D77C66-F676-4FF3-A520-B74426C311F6}" srcOrd="0" destOrd="0" presId="urn:microsoft.com/office/officeart/2005/8/layout/vList4"/>
    <dgm:cxn modelId="{47D1D6FB-9BC9-43FE-8F3E-D65FFD3BA6EA}" type="presOf" srcId="{DA628D34-6E0E-469E-A307-95C2C330E6E1}" destId="{8688D932-D52B-4109-9699-121CCCE6DD87}" srcOrd="0" destOrd="0" presId="urn:microsoft.com/office/officeart/2005/8/layout/vList4"/>
    <dgm:cxn modelId="{EA74C109-11CA-4FB5-8C2B-B7E917E649D7}" type="presParOf" srcId="{EF674383-82A2-4E68-93CD-0025B4D3D0D4}" destId="{219D7789-4CBD-44BD-9654-A768BE04E444}" srcOrd="0" destOrd="0" presId="urn:microsoft.com/office/officeart/2005/8/layout/vList4"/>
    <dgm:cxn modelId="{0B2A127A-906C-4DB4-8D03-BEECEEFDA71C}" type="presParOf" srcId="{219D7789-4CBD-44BD-9654-A768BE04E444}" destId="{C6EA6E4B-6637-4D9C-989C-A5A6029EC83E}" srcOrd="0" destOrd="0" presId="urn:microsoft.com/office/officeart/2005/8/layout/vList4"/>
    <dgm:cxn modelId="{1FEE6D17-5ECF-4222-B4A0-49AB55A87D03}" type="presParOf" srcId="{219D7789-4CBD-44BD-9654-A768BE04E444}" destId="{691BDEEA-51D7-41C9-AE49-529284818994}" srcOrd="1" destOrd="0" presId="urn:microsoft.com/office/officeart/2005/8/layout/vList4"/>
    <dgm:cxn modelId="{9DE727F9-AB0E-430C-8ADE-2D4BE09F5FDA}" type="presParOf" srcId="{219D7789-4CBD-44BD-9654-A768BE04E444}" destId="{1C5B420E-D82D-45EA-9542-6FC6A19B6BD7}" srcOrd="2" destOrd="0" presId="urn:microsoft.com/office/officeart/2005/8/layout/vList4"/>
    <dgm:cxn modelId="{0D5AD346-0657-4F6C-83F0-2373AEF6F9F8}" type="presParOf" srcId="{EF674383-82A2-4E68-93CD-0025B4D3D0D4}" destId="{9C7A1D24-1F7C-49B0-BDC1-35E29DD5D752}" srcOrd="1" destOrd="0" presId="urn:microsoft.com/office/officeart/2005/8/layout/vList4"/>
    <dgm:cxn modelId="{6F080876-EA60-47E5-B0B5-9A298423BB98}" type="presParOf" srcId="{EF674383-82A2-4E68-93CD-0025B4D3D0D4}" destId="{8E5E7000-6065-4657-8045-76083493C7C9}" srcOrd="2" destOrd="0" presId="urn:microsoft.com/office/officeart/2005/8/layout/vList4"/>
    <dgm:cxn modelId="{73CF1BB4-C250-4E1F-843C-7EB2C261F87B}" type="presParOf" srcId="{8E5E7000-6065-4657-8045-76083493C7C9}" destId="{8688D932-D52B-4109-9699-121CCCE6DD87}" srcOrd="0" destOrd="0" presId="urn:microsoft.com/office/officeart/2005/8/layout/vList4"/>
    <dgm:cxn modelId="{428207D6-7FAF-41F2-92B4-AC7A4A3EE648}" type="presParOf" srcId="{8E5E7000-6065-4657-8045-76083493C7C9}" destId="{9B626378-7B7F-4E4A-BCDA-2CBD11CCAAF9}" srcOrd="1" destOrd="0" presId="urn:microsoft.com/office/officeart/2005/8/layout/vList4"/>
    <dgm:cxn modelId="{D80EDCE8-68D3-4E57-9D11-B5BD685EE1DF}" type="presParOf" srcId="{8E5E7000-6065-4657-8045-76083493C7C9}" destId="{114C58D5-1C63-4E96-A454-2A86DC015CA3}" srcOrd="2" destOrd="0" presId="urn:microsoft.com/office/officeart/2005/8/layout/vList4"/>
    <dgm:cxn modelId="{6E890339-3063-4C87-9769-B7C3908A1034}" type="presParOf" srcId="{EF674383-82A2-4E68-93CD-0025B4D3D0D4}" destId="{45FF1722-A95E-4CA6-94CC-1DAAC3D87B87}" srcOrd="3" destOrd="0" presId="urn:microsoft.com/office/officeart/2005/8/layout/vList4"/>
    <dgm:cxn modelId="{734F1B5F-92D1-4B22-9361-2435B6A6C6CE}" type="presParOf" srcId="{EF674383-82A2-4E68-93CD-0025B4D3D0D4}" destId="{4948F434-79DA-4D0B-9897-E2570F41596B}" srcOrd="4" destOrd="0" presId="urn:microsoft.com/office/officeart/2005/8/layout/vList4"/>
    <dgm:cxn modelId="{51AE782F-EC92-420A-AFDB-60587E0D4BF4}" type="presParOf" srcId="{4948F434-79DA-4D0B-9897-E2570F41596B}" destId="{049F7FC7-9C21-429E-B3B9-120AAEA051D3}" srcOrd="0" destOrd="0" presId="urn:microsoft.com/office/officeart/2005/8/layout/vList4"/>
    <dgm:cxn modelId="{2923652E-A671-4D8C-89BB-53F23CB86655}" type="presParOf" srcId="{4948F434-79DA-4D0B-9897-E2570F41596B}" destId="{AE4D4BDC-E4BE-4705-A754-43EB581087B1}" srcOrd="1" destOrd="0" presId="urn:microsoft.com/office/officeart/2005/8/layout/vList4"/>
    <dgm:cxn modelId="{7FBD31A2-06AD-4A81-B32D-4181B6E4A192}" type="presParOf" srcId="{4948F434-79DA-4D0B-9897-E2570F41596B}" destId="{48D30B32-1682-46FD-8580-60C81E94CA0F}" srcOrd="2" destOrd="0" presId="urn:microsoft.com/office/officeart/2005/8/layout/vList4"/>
    <dgm:cxn modelId="{80B5A720-ADFB-4537-84F1-208F56640DE2}" type="presParOf" srcId="{EF674383-82A2-4E68-93CD-0025B4D3D0D4}" destId="{5335C40B-DB38-476B-96E8-31693DF40AA0}" srcOrd="5" destOrd="0" presId="urn:microsoft.com/office/officeart/2005/8/layout/vList4"/>
    <dgm:cxn modelId="{0B1B3C72-0442-4F38-A1F0-ACFE058084E4}" type="presParOf" srcId="{EF674383-82A2-4E68-93CD-0025B4D3D0D4}" destId="{8C45DF7F-FAB8-44E6-A41C-447B299027EE}" srcOrd="6" destOrd="0" presId="urn:microsoft.com/office/officeart/2005/8/layout/vList4"/>
    <dgm:cxn modelId="{31215776-DFC7-48A8-A1F2-E4633F555BF3}" type="presParOf" srcId="{8C45DF7F-FAB8-44E6-A41C-447B299027EE}" destId="{89D77C66-F676-4FF3-A520-B74426C311F6}" srcOrd="0" destOrd="0" presId="urn:microsoft.com/office/officeart/2005/8/layout/vList4"/>
    <dgm:cxn modelId="{D756A815-7809-4809-A113-7859905F47FA}" type="presParOf" srcId="{8C45DF7F-FAB8-44E6-A41C-447B299027EE}" destId="{806C4756-AB6D-4C31-9A81-C4993E9812E9}" srcOrd="1" destOrd="0" presId="urn:microsoft.com/office/officeart/2005/8/layout/vList4"/>
    <dgm:cxn modelId="{AEF7CF23-5C31-4ACA-BFB1-01EDBD5BF48A}" type="presParOf" srcId="{8C45DF7F-FAB8-44E6-A41C-447B299027EE}" destId="{09308BD9-8799-453B-92E0-37C232FBFC8A}" srcOrd="2" destOrd="0" presId="urn:microsoft.com/office/officeart/2005/8/layout/vList4"/>
    <dgm:cxn modelId="{A711D318-8332-4B90-AB91-5E26E74863BD}" type="presParOf" srcId="{EF674383-82A2-4E68-93CD-0025B4D3D0D4}" destId="{8D267072-899B-4F6A-B398-2D7B13A505DF}" srcOrd="7" destOrd="0" presId="urn:microsoft.com/office/officeart/2005/8/layout/vList4"/>
    <dgm:cxn modelId="{F234F1B6-4CCA-4B9A-B73A-AA892EE3583D}" type="presParOf" srcId="{EF674383-82A2-4E68-93CD-0025B4D3D0D4}" destId="{F6CB3611-1417-424A-9961-3BCC3EEF7DF6}" srcOrd="8" destOrd="0" presId="urn:microsoft.com/office/officeart/2005/8/layout/vList4"/>
    <dgm:cxn modelId="{2836839F-6E16-468C-B067-C35FC73D378E}" type="presParOf" srcId="{F6CB3611-1417-424A-9961-3BCC3EEF7DF6}" destId="{51F62E39-9462-4741-B68D-9D00BEB426D4}" srcOrd="0" destOrd="0" presId="urn:microsoft.com/office/officeart/2005/8/layout/vList4"/>
    <dgm:cxn modelId="{6697C3E3-0D92-455A-A11D-42EDDBED51FD}" type="presParOf" srcId="{F6CB3611-1417-424A-9961-3BCC3EEF7DF6}" destId="{9850C990-28E8-481E-A2E2-A3C961B17F18}" srcOrd="1" destOrd="0" presId="urn:microsoft.com/office/officeart/2005/8/layout/vList4"/>
    <dgm:cxn modelId="{7E031F10-8B69-4817-A43A-061659B97256}" type="presParOf" srcId="{F6CB3611-1417-424A-9961-3BCC3EEF7DF6}" destId="{DB5C74CB-276D-4E06-A9BD-50BFCC1A9E8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A6E4B-6637-4D9C-989C-A5A6029EC83E}">
      <dsp:nvSpPr>
        <dsp:cNvPr id="0" name=""/>
        <dsp:cNvSpPr/>
      </dsp:nvSpPr>
      <dsp:spPr>
        <a:xfrm>
          <a:off x="0" y="0"/>
          <a:ext cx="12077700" cy="864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 Black" panose="020B0A04020102020204" pitchFamily="34" charset="0"/>
            </a:rPr>
            <a:t>Developing new daily routines </a:t>
          </a:r>
        </a:p>
      </dsp:txBody>
      <dsp:txXfrm>
        <a:off x="2501998" y="0"/>
        <a:ext cx="9575701" cy="864583"/>
      </dsp:txXfrm>
    </dsp:sp>
    <dsp:sp modelId="{691BDEEA-51D7-41C9-AE49-529284818994}">
      <dsp:nvSpPr>
        <dsp:cNvPr id="0" name=""/>
        <dsp:cNvSpPr/>
      </dsp:nvSpPr>
      <dsp:spPr>
        <a:xfrm>
          <a:off x="86458" y="86458"/>
          <a:ext cx="2415540" cy="691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8D932-D52B-4109-9699-121CCCE6DD87}">
      <dsp:nvSpPr>
        <dsp:cNvPr id="0" name=""/>
        <dsp:cNvSpPr/>
      </dsp:nvSpPr>
      <dsp:spPr>
        <a:xfrm>
          <a:off x="0" y="951041"/>
          <a:ext cx="12077700" cy="864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 Black" panose="020B0A04020102020204" pitchFamily="34" charset="0"/>
            </a:rPr>
            <a:t>Stay connected with your loved ones</a:t>
          </a:r>
        </a:p>
      </dsp:txBody>
      <dsp:txXfrm>
        <a:off x="2501998" y="951041"/>
        <a:ext cx="9575701" cy="864583"/>
      </dsp:txXfrm>
    </dsp:sp>
    <dsp:sp modelId="{9B626378-7B7F-4E4A-BCDA-2CBD11CCAAF9}">
      <dsp:nvSpPr>
        <dsp:cNvPr id="0" name=""/>
        <dsp:cNvSpPr/>
      </dsp:nvSpPr>
      <dsp:spPr>
        <a:xfrm>
          <a:off x="86458" y="1037499"/>
          <a:ext cx="2415540" cy="691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F7FC7-9C21-429E-B3B9-120AAEA051D3}">
      <dsp:nvSpPr>
        <dsp:cNvPr id="0" name=""/>
        <dsp:cNvSpPr/>
      </dsp:nvSpPr>
      <dsp:spPr>
        <a:xfrm>
          <a:off x="0" y="1902083"/>
          <a:ext cx="12077700" cy="864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 Black" panose="020B0A04020102020204" pitchFamily="34" charset="0"/>
            </a:rPr>
            <a:t>Don’t wait for the holidays to get together with family and friends apart from you. </a:t>
          </a:r>
        </a:p>
      </dsp:txBody>
      <dsp:txXfrm>
        <a:off x="2501998" y="1902083"/>
        <a:ext cx="9575701" cy="864583"/>
      </dsp:txXfrm>
    </dsp:sp>
    <dsp:sp modelId="{AE4D4BDC-E4BE-4705-A754-43EB581087B1}">
      <dsp:nvSpPr>
        <dsp:cNvPr id="0" name=""/>
        <dsp:cNvSpPr/>
      </dsp:nvSpPr>
      <dsp:spPr>
        <a:xfrm>
          <a:off x="86458" y="1988541"/>
          <a:ext cx="2415540" cy="691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77C66-F676-4FF3-A520-B74426C311F6}">
      <dsp:nvSpPr>
        <dsp:cNvPr id="0" name=""/>
        <dsp:cNvSpPr/>
      </dsp:nvSpPr>
      <dsp:spPr>
        <a:xfrm>
          <a:off x="0" y="2833247"/>
          <a:ext cx="12077700" cy="864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 Black" panose="020B0A04020102020204" pitchFamily="34" charset="0"/>
            </a:rPr>
            <a:t>Schedule more gatherings – not related to a loss of something or someone</a:t>
          </a:r>
        </a:p>
      </dsp:txBody>
      <dsp:txXfrm>
        <a:off x="2501998" y="2833247"/>
        <a:ext cx="9575701" cy="864583"/>
      </dsp:txXfrm>
    </dsp:sp>
    <dsp:sp modelId="{806C4756-AB6D-4C31-9A81-C4993E9812E9}">
      <dsp:nvSpPr>
        <dsp:cNvPr id="0" name=""/>
        <dsp:cNvSpPr/>
      </dsp:nvSpPr>
      <dsp:spPr>
        <a:xfrm>
          <a:off x="86458" y="2939582"/>
          <a:ext cx="2415540" cy="691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1000" b="-8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62E39-9462-4741-B68D-9D00BEB426D4}">
      <dsp:nvSpPr>
        <dsp:cNvPr id="0" name=""/>
        <dsp:cNvSpPr/>
      </dsp:nvSpPr>
      <dsp:spPr>
        <a:xfrm>
          <a:off x="0" y="3804166"/>
          <a:ext cx="12077700" cy="864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 Black" panose="020B0A04020102020204" pitchFamily="34" charset="0"/>
            </a:rPr>
            <a:t>Consider interacting through phone calls and video technology that allow for having fun, fellowship and togetherness</a:t>
          </a:r>
        </a:p>
      </dsp:txBody>
      <dsp:txXfrm>
        <a:off x="2501998" y="3804166"/>
        <a:ext cx="9575701" cy="864583"/>
      </dsp:txXfrm>
    </dsp:sp>
    <dsp:sp modelId="{9850C990-28E8-481E-A2E2-A3C961B17F18}">
      <dsp:nvSpPr>
        <dsp:cNvPr id="0" name=""/>
        <dsp:cNvSpPr/>
      </dsp:nvSpPr>
      <dsp:spPr>
        <a:xfrm>
          <a:off x="86458" y="3890624"/>
          <a:ext cx="2415540" cy="691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000" b="-6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ED4A-5C9D-4469-945D-6EFC679FF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36347-D475-4381-A0ED-105532655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94A80-C4AF-4D44-97A2-03DD1A58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64C2-972E-4BB5-B4DC-9BED6E85401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8A4D6-A2A9-424C-BA31-2F6CD1E8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78DAA-51B6-4CB7-B1FB-F60B8B41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1144-322B-4598-B8B6-9B1EEB2B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F046-A744-4BAE-9683-C97189BE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1ED49-4B10-44E4-A552-F2B49666B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AC050-9A7C-4221-A724-25D7FE31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64C2-972E-4BB5-B4DC-9BED6E85401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6B57D-E9EC-4E51-AF0B-4F2C45CC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FC887-DC44-4C21-ABA2-081EE68C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1144-322B-4598-B8B6-9B1EEB2B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2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1DDF47-BD31-4878-BD68-617E88455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36BCC-6C5C-4FAD-B681-9FD705CFF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5ACDD-827D-4C1F-B2A0-81395CFA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64C2-972E-4BB5-B4DC-9BED6E85401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FDB0F-C639-42AE-850B-B73C5EA8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D67D8-936B-49BF-B640-9603B791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1144-322B-4598-B8B6-9B1EEB2B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7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85F1-9DC2-4865-A8CE-FBF67AC02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736FB-F53F-4755-B96F-F486A3C9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65B84-528F-4599-8DDA-93E3A192A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64C2-972E-4BB5-B4DC-9BED6E85401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F426F-0F06-47AA-B266-D61CAA44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5622E-FC22-4BA9-89C9-8E831EDE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1144-322B-4598-B8B6-9B1EEB2B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54D39-F03E-447E-B961-C04B72AB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B47A0-9D3F-47F0-B594-D727273B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816E2-0854-4DCA-BA92-14A75647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64C2-972E-4BB5-B4DC-9BED6E85401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CE8B0-A31A-48B1-B94D-DB728A75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F5F8B-CCF8-4E91-924C-51E81205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1144-322B-4598-B8B6-9B1EEB2B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3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C59E-7D3B-48DB-9FD2-6D654B86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C01DA-EF4A-4904-B044-7DA08BEB4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36892-25FD-4938-8D40-21932AB7B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8D10D-529F-4D15-BE9A-EFBE6287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64C2-972E-4BB5-B4DC-9BED6E85401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B892E-FDCB-44CE-B0A1-53025D3E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37C92-F10C-4243-AFF8-892265C6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1144-322B-4598-B8B6-9B1EEB2B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5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4F576-790E-48E8-874A-4627BF5DC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D9193-A006-4728-A4A4-F3952219D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D6FEE-715E-44E7-9FE3-2FAFA8DAB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F3E0D-681D-412A-8B05-90EC31D12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685E4-4782-4E86-B671-4B3B94D6D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17493-8C06-49E8-B7DB-C0709901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64C2-972E-4BB5-B4DC-9BED6E85401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C366B-665A-4EEF-9CF5-C30C52A2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6D63C-5AA3-4484-9A7D-21636CE6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1144-322B-4598-B8B6-9B1EEB2B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3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131-D738-42CB-A78B-3F77DD1A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8B217-9EE9-4CB8-ABA9-028CE8AC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64C2-972E-4BB5-B4DC-9BED6E85401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EC8B9-D70D-4ED8-BE03-70E29771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9F2E7-3578-4C90-8562-9B57EB38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1144-322B-4598-B8B6-9B1EEB2B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1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5B327D-072A-4594-BD87-0F728C6C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64C2-972E-4BB5-B4DC-9BED6E85401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0EA76-F8E4-464D-9D36-16911C87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2E9DF-7B34-4ABF-AFC0-E7ED19AD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1144-322B-4598-B8B6-9B1EEB2B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0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E955-3BD5-4AE8-A585-E163C37E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33467-E401-4A1A-9B35-C7D3F0873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0F004-8529-49D8-AFCA-A364C49F9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6881B-0B2B-438D-889F-A3AC1D5C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64C2-972E-4BB5-B4DC-9BED6E85401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0BB27-99D9-4628-B1AE-0D9E3C79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E018D-45A4-48BC-9252-97EA9389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1144-322B-4598-B8B6-9B1EEB2B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F123-402F-4498-813F-11F68952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8A973-1CEB-4A3E-8792-9775BB302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9081D-5761-4778-BEF7-14FE687AF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896A9-B6B6-4B21-A7FD-B6DEEFFA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64C2-972E-4BB5-B4DC-9BED6E85401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5983A-85DD-4469-B9C3-F6C3F6FC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CEEDB-B685-4921-8A67-51B78FC5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1144-322B-4598-B8B6-9B1EEB2B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1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47EE60-D816-492D-8F3F-4FDEBE0B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9C2D0-C6E5-4A7E-9E00-3FBFFDF71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194BA-A2F4-45FB-A597-6BEAE213D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64C2-972E-4BB5-B4DC-9BED6E85401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8B0AB-D3D9-4E86-957B-D3254C771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7042-BF2F-4769-B67D-3250EA66D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1144-322B-4598-B8B6-9B1EEB2B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2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ndtcenter.org/about-grief/" TargetMode="External"/><Relationship Id="rId7" Type="http://schemas.openxmlformats.org/officeDocument/2006/relationships/hyperlink" Target="https://www.capitalcaring.org/get-help/our-services/grief-support/" TargetMode="External"/><Relationship Id="rId2" Type="http://schemas.openxmlformats.org/officeDocument/2006/relationships/hyperlink" Target="https://www.christiansunitedministries.org/abo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bh.dc.gov/service/adult-services" TargetMode="External"/><Relationship Id="rId5" Type="http://schemas.openxmlformats.org/officeDocument/2006/relationships/hyperlink" Target="https://dacl.dc.gov/" TargetMode="External"/><Relationship Id="rId4" Type="http://schemas.openxmlformats.org/officeDocument/2006/relationships/hyperlink" Target="http://www.accesshealthservices.org/behavioral-health-and-wellness-services/behavioral-health-servic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hank-you-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85354-text-question-blog-questions-logo-an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FEE03-B94E-43B4-87BA-D3E56924D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1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eleCalm Helps Stop Problem Calls | teleCalm">
            <a:extLst>
              <a:ext uri="{FF2B5EF4-FFF2-40B4-BE49-F238E27FC236}">
                <a16:creationId xmlns:a16="http://schemas.microsoft.com/office/drawing/2014/main" id="{EB1DF50E-25B6-49E3-A6CC-2AB802E93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8" t="1408"/>
          <a:stretch/>
        </p:blipFill>
        <p:spPr bwMode="auto">
          <a:xfrm>
            <a:off x="9245600" y="1"/>
            <a:ext cx="29464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B646657-963A-4292-B37A-6FD4959A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212140"/>
            <a:ext cx="11176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COVID-19 &amp; GRIEF COPING METHODS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98D9E4-E59E-412C-A1DE-751A304CAD11}"/>
              </a:ext>
            </a:extLst>
          </p:cNvPr>
          <p:cNvSpPr txBox="1">
            <a:spLocks/>
          </p:cNvSpPr>
          <p:nvPr/>
        </p:nvSpPr>
        <p:spPr>
          <a:xfrm>
            <a:off x="330200" y="889585"/>
            <a:ext cx="5613400" cy="727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i="1" dirty="0">
                <a:solidFill>
                  <a:schemeClr val="bg1"/>
                </a:solidFill>
                <a:latin typeface="Trade Gothic Next Heavy" panose="020B0604020202020204" pitchFamily="34" charset="0"/>
              </a:rPr>
              <a:t>RE-ESTABLISH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F7F9D-D0AB-4D55-A279-E73CE272E1C8}"/>
              </a:ext>
            </a:extLst>
          </p:cNvPr>
          <p:cNvSpPr txBox="1"/>
          <p:nvPr/>
        </p:nvSpPr>
        <p:spPr>
          <a:xfrm>
            <a:off x="317500" y="1083845"/>
            <a:ext cx="9029700" cy="589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-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Lasting Memories</a:t>
            </a:r>
            <a:endParaRPr lang="en-US" sz="3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3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 people to call you or host conference calls with family members and friends</a:t>
            </a:r>
            <a:endParaRPr lang="en-US" sz="3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3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 virtual memory book, blog, or webpage to remember your loved one, and ask family and friends to contribute their memories and stories</a:t>
            </a:r>
            <a:endParaRPr lang="en-US" sz="3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3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part in an activity, such as planting a tree or preparing a favorite meal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3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for help from others</a:t>
            </a:r>
            <a:endParaRPr lang="en-US" sz="3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teleCalm Helps Stop Problem Calls | teleCalm">
            <a:extLst>
              <a:ext uri="{FF2B5EF4-FFF2-40B4-BE49-F238E27FC236}">
                <a16:creationId xmlns:a16="http://schemas.microsoft.com/office/drawing/2014/main" id="{9BC3286F-2C4A-47E9-BD1B-795E329B7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" r="54439"/>
          <a:stretch/>
        </p:blipFill>
        <p:spPr bwMode="auto">
          <a:xfrm>
            <a:off x="9247022" y="3073400"/>
            <a:ext cx="2944978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646657-963A-4292-B37A-6FD4959A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88900"/>
            <a:ext cx="11176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COVID-19 &amp; GRIEF COPING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96792-579B-4BEE-AF04-74AB43765CA7}"/>
              </a:ext>
            </a:extLst>
          </p:cNvPr>
          <p:cNvSpPr txBox="1"/>
          <p:nvPr/>
        </p:nvSpPr>
        <p:spPr>
          <a:xfrm>
            <a:off x="279400" y="1291223"/>
            <a:ext cx="11760200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Strength – Stay Connected</a:t>
            </a:r>
            <a:endParaRPr lang="en-US" sz="3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"/>
              <a:tabLst>
                <a:tab pos="9144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are worried about future losses, try to stay in the present and focus on aspects of your life that you have control over right now (Serenity Prayer)</a:t>
            </a:r>
            <a:endParaRPr lang="en-US" sz="3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"/>
              <a:tabLst>
                <a:tab pos="9144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to build a community of support around you and for your wellbeing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"/>
              <a:tabLst>
                <a:tab pos="914400" algn="l"/>
              </a:tabLst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 Yourself by being Supported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655C17-DDB8-4049-A6FD-1A9F2657AB32}"/>
              </a:ext>
            </a:extLst>
          </p:cNvPr>
          <p:cNvSpPr txBox="1">
            <a:spLocks/>
          </p:cNvSpPr>
          <p:nvPr/>
        </p:nvSpPr>
        <p:spPr>
          <a:xfrm>
            <a:off x="279400" y="1113423"/>
            <a:ext cx="5613400" cy="727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i="1" dirty="0">
                <a:solidFill>
                  <a:schemeClr val="bg1"/>
                </a:solidFill>
                <a:latin typeface="Trade Gothic Next Heavy" panose="020B0604020202020204" pitchFamily="34" charset="0"/>
              </a:rPr>
              <a:t>RE-CONDITION</a:t>
            </a:r>
          </a:p>
        </p:txBody>
      </p:sp>
      <p:pic>
        <p:nvPicPr>
          <p:cNvPr id="4098" name="Picture 2" descr="The Sufficiency of God's Strength — Williams Chapel Church">
            <a:extLst>
              <a:ext uri="{FF2B5EF4-FFF2-40B4-BE49-F238E27FC236}">
                <a16:creationId xmlns:a16="http://schemas.microsoft.com/office/drawing/2014/main" id="{01F4D8A6-CF01-421F-8E2F-3605D471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4746624"/>
            <a:ext cx="7505700" cy="20083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646657-963A-4292-B37A-6FD4959A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88900"/>
            <a:ext cx="11176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HELPFUL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E709C-394D-4F57-BC42-71637ED5AF21}"/>
              </a:ext>
            </a:extLst>
          </p:cNvPr>
          <p:cNvSpPr txBox="1"/>
          <p:nvPr/>
        </p:nvSpPr>
        <p:spPr>
          <a:xfrm>
            <a:off x="609600" y="1234381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  <a:latin typeface="Impact" panose="020B0806030902050204" pitchFamily="34" charset="0"/>
              </a:rPr>
              <a:t>YOU ARE NOT ALONE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2EE42-3EE2-4A48-8F35-864F64FEFD89}"/>
              </a:ext>
            </a:extLst>
          </p:cNvPr>
          <p:cNvSpPr txBox="1"/>
          <p:nvPr/>
        </p:nvSpPr>
        <p:spPr>
          <a:xfrm>
            <a:off x="6870700" y="1233548"/>
            <a:ext cx="361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u="sng" dirty="0">
                <a:solidFill>
                  <a:schemeClr val="bg1"/>
                </a:solidFill>
                <a:latin typeface="Impact" panose="020B0806030902050204" pitchFamily="34" charset="0"/>
              </a:rPr>
              <a:t>SEEK HELP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D6071-DA89-41D1-A422-7AFF18390535}"/>
              </a:ext>
            </a:extLst>
          </p:cNvPr>
          <p:cNvSpPr txBox="1"/>
          <p:nvPr/>
        </p:nvSpPr>
        <p:spPr>
          <a:xfrm>
            <a:off x="5842001" y="1942267"/>
            <a:ext cx="6743700" cy="4855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Christians United Ministries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https://www.christiansunitedministries.org/</a:t>
            </a:r>
          </a:p>
          <a:p>
            <a:r>
              <a:rPr lang="en-US" sz="24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about/</a:t>
            </a:r>
            <a:endParaRPr lang="en-US" sz="2400" b="1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Wendt Center for Loss and Healing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https://www.wendtcenter.org/about-grief/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u="sng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Health Services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http://www.accesshealthservices.org/behavioral-health-and-wellness-services/behavioral-health-services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915CC-07A7-40C8-888A-50E14CEAFB7A}"/>
              </a:ext>
            </a:extLst>
          </p:cNvPr>
          <p:cNvSpPr txBox="1"/>
          <p:nvPr/>
        </p:nvSpPr>
        <p:spPr>
          <a:xfrm>
            <a:off x="171450" y="2062213"/>
            <a:ext cx="5670551" cy="434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 Department of Aging and Community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Living   </a:t>
            </a: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https://dacl.dc.gov/</a:t>
            </a:r>
            <a:endParaRPr lang="en-US" sz="2400" b="1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u="sng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 Department of Behavioral Health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https://dbh.dc.gov/service/adult-services</a:t>
            </a:r>
            <a:endParaRPr lang="en-US" sz="2400" b="1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u="sng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Capital Caring Health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https://www.capitalcaring.org/get-help/our-services/grief-support/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7D292-6770-4533-AB0B-67519008223C}"/>
              </a:ext>
            </a:extLst>
          </p:cNvPr>
          <p:cNvSpPr txBox="1"/>
          <p:nvPr/>
        </p:nvSpPr>
        <p:spPr>
          <a:xfrm>
            <a:off x="1270000" y="3060700"/>
            <a:ext cx="2882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(202) 724-5626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66EEA-3DAF-427B-9E76-B2ABA277F2E2}"/>
              </a:ext>
            </a:extLst>
          </p:cNvPr>
          <p:cNvSpPr txBox="1"/>
          <p:nvPr/>
        </p:nvSpPr>
        <p:spPr>
          <a:xfrm>
            <a:off x="1270000" y="4474906"/>
            <a:ext cx="2882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(202) 673-2200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41B41D-8330-436E-BBA2-A4AB027E8A09}"/>
              </a:ext>
            </a:extLst>
          </p:cNvPr>
          <p:cNvSpPr txBox="1"/>
          <p:nvPr/>
        </p:nvSpPr>
        <p:spPr>
          <a:xfrm>
            <a:off x="1219200" y="6358653"/>
            <a:ext cx="2882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(202) 327-8294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E6AEBB-9454-4EB2-B6AD-2C67369445AB}"/>
              </a:ext>
            </a:extLst>
          </p:cNvPr>
          <p:cNvSpPr txBox="1"/>
          <p:nvPr/>
        </p:nvSpPr>
        <p:spPr>
          <a:xfrm>
            <a:off x="7239000" y="3040946"/>
            <a:ext cx="2882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(703) 360-9088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6FC2F-95F8-4558-A280-88D4EEA0D20F}"/>
              </a:ext>
            </a:extLst>
          </p:cNvPr>
          <p:cNvSpPr txBox="1"/>
          <p:nvPr/>
        </p:nvSpPr>
        <p:spPr>
          <a:xfrm>
            <a:off x="7239000" y="4507925"/>
            <a:ext cx="2882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(202) 624-0010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7836CD-7222-488A-BE31-3E0BA3203EBF}"/>
              </a:ext>
            </a:extLst>
          </p:cNvPr>
          <p:cNvSpPr txBox="1"/>
          <p:nvPr/>
        </p:nvSpPr>
        <p:spPr>
          <a:xfrm>
            <a:off x="7353300" y="6364659"/>
            <a:ext cx="2882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(410) 244-1099</a:t>
            </a:r>
          </a:p>
        </p:txBody>
      </p:sp>
    </p:spTree>
    <p:extLst>
      <p:ext uri="{BB962C8B-B14F-4D97-AF65-F5344CB8AC3E}">
        <p14:creationId xmlns:p14="http://schemas.microsoft.com/office/powerpoint/2010/main" val="217434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6EA330E-D585-4357-9F9D-1B66AB8C5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481013"/>
            <a:ext cx="11277600" cy="589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71FD9432-48A5-4BC5-BBA9-F08663812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1049" y="213626"/>
            <a:ext cx="8929901" cy="64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4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Emotional Stages of Coping with Loss">
            <a:extLst>
              <a:ext uri="{FF2B5EF4-FFF2-40B4-BE49-F238E27FC236}">
                <a16:creationId xmlns:a16="http://schemas.microsoft.com/office/drawing/2014/main" id="{B759C2B3-09A9-4245-BCCE-0ADB23980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-3049" y="0"/>
            <a:ext cx="12191999" cy="74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D5313-E419-41B3-8176-D7436526559D}"/>
              </a:ext>
            </a:extLst>
          </p:cNvPr>
          <p:cNvSpPr txBox="1"/>
          <p:nvPr/>
        </p:nvSpPr>
        <p:spPr>
          <a:xfrm>
            <a:off x="-643838" y="193193"/>
            <a:ext cx="4602062" cy="10523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rgbClr val="FFFFFF"/>
                </a:solidFill>
                <a:latin typeface="Arial Black" panose="020B0A04020102020204" pitchFamily="34" charset="0"/>
                <a:ea typeface="+mj-ea"/>
                <a:cs typeface="+mj-cs"/>
              </a:rPr>
              <a:t>GRIEF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AB556-725A-4299-898B-C906AC7A5324}"/>
              </a:ext>
            </a:extLst>
          </p:cNvPr>
          <p:cNvSpPr txBox="1"/>
          <p:nvPr/>
        </p:nvSpPr>
        <p:spPr>
          <a:xfrm>
            <a:off x="295275" y="1106207"/>
            <a:ext cx="6829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/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ɡrēf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/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deep sorrow, especially that caused by someone's death.</a:t>
            </a:r>
          </a:p>
        </p:txBody>
      </p:sp>
    </p:spTree>
    <p:extLst>
      <p:ext uri="{BB962C8B-B14F-4D97-AF65-F5344CB8AC3E}">
        <p14:creationId xmlns:p14="http://schemas.microsoft.com/office/powerpoint/2010/main" val="772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67ABB-5FF3-4893-B8F0-FF8A8F28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9" y="5057507"/>
            <a:ext cx="10795001" cy="1200329"/>
          </a:xfrm>
        </p:spPr>
        <p:txBody>
          <a:bodyPr vert="horz" wrap="square" lIns="91440" tIns="45720" rIns="91440" bIns="45720" rtlCol="0" anchor="b">
            <a:normAutofit fontScale="90000"/>
          </a:bodyPr>
          <a:lstStyle/>
          <a:p>
            <a:pPr algn="ctr"/>
            <a:r>
              <a:rPr lang="en-US" sz="7300" dirty="0">
                <a:solidFill>
                  <a:schemeClr val="bg1"/>
                </a:solidFill>
                <a:latin typeface="Arial Black" panose="020B0A04020102020204" pitchFamily="34" charset="0"/>
              </a:rPr>
              <a:t>YOU… </a:t>
            </a:r>
            <a:br>
              <a:rPr lang="en-US" sz="5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5000" dirty="0">
                <a:solidFill>
                  <a:schemeClr val="bg1"/>
                </a:solidFill>
                <a:latin typeface="Arial Black" panose="020B0A04020102020204" pitchFamily="34" charset="0"/>
              </a:rPr>
              <a:t>The Affects &amp; Effects of </a:t>
            </a:r>
            <a:br>
              <a:rPr lang="en-US" sz="5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5000" dirty="0">
                <a:solidFill>
                  <a:schemeClr val="bg1"/>
                </a:solidFill>
                <a:latin typeface="Arial Black" panose="020B0A04020102020204" pitchFamily="34" charset="0"/>
              </a:rPr>
              <a:t>COVID-19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6BC03-9BA2-45E3-BFE5-E022B9621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96" b="18698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285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1 Grief Quotes that Help you Cope and Understand Loss (with Images) -  Sympathy Card Messages">
            <a:extLst>
              <a:ext uri="{FF2B5EF4-FFF2-40B4-BE49-F238E27FC236}">
                <a16:creationId xmlns:a16="http://schemas.microsoft.com/office/drawing/2014/main" id="{9724A539-ABC4-4A8C-B1EC-C4248E079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0"/>
            <a:ext cx="4567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540D09-9E3B-4B73-9599-EC883FD430D2}"/>
              </a:ext>
            </a:extLst>
          </p:cNvPr>
          <p:cNvSpPr txBox="1"/>
          <p:nvPr/>
        </p:nvSpPr>
        <p:spPr>
          <a:xfrm>
            <a:off x="190701" y="336065"/>
            <a:ext cx="7646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masis MT Pro Black" panose="020B0604020202020204" pitchFamily="18" charset="0"/>
              </a:rPr>
              <a:t>You Can Recover!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93DFE6-EF92-41FE-861D-28BB888C2C75}"/>
              </a:ext>
            </a:extLst>
          </p:cNvPr>
          <p:cNvSpPr txBox="1"/>
          <p:nvPr/>
        </p:nvSpPr>
        <p:spPr>
          <a:xfrm>
            <a:off x="-419100" y="1482804"/>
            <a:ext cx="8801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masis MT Pro Black" panose="020B0604020202020204" pitchFamily="18" charset="0"/>
              </a:rPr>
              <a:t>You Can Overcome!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5F55E-9A96-4C7C-9092-CFEABDBD52C8}"/>
              </a:ext>
            </a:extLst>
          </p:cNvPr>
          <p:cNvSpPr txBox="1"/>
          <p:nvPr/>
        </p:nvSpPr>
        <p:spPr>
          <a:xfrm>
            <a:off x="-419100" y="2832400"/>
            <a:ext cx="709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Increased Anxiety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3EAEBA-624D-4C9F-8629-CD3FA18B380D}"/>
              </a:ext>
            </a:extLst>
          </p:cNvPr>
          <p:cNvSpPr txBox="1"/>
          <p:nvPr/>
        </p:nvSpPr>
        <p:spPr>
          <a:xfrm>
            <a:off x="439341" y="4436426"/>
            <a:ext cx="650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Increased Low Self-Esteem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DE346E-BD61-4E1D-8DCC-B9934E8484D6}"/>
              </a:ext>
            </a:extLst>
          </p:cNvPr>
          <p:cNvSpPr txBox="1"/>
          <p:nvPr/>
        </p:nvSpPr>
        <p:spPr>
          <a:xfrm>
            <a:off x="1663699" y="5245337"/>
            <a:ext cx="443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Increased Fear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1CD6A5-65C5-4B37-8DD4-8A0C32E2E37C}"/>
              </a:ext>
            </a:extLst>
          </p:cNvPr>
          <p:cNvSpPr txBox="1"/>
          <p:nvPr/>
        </p:nvSpPr>
        <p:spPr>
          <a:xfrm>
            <a:off x="3035501" y="5962637"/>
            <a:ext cx="456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8080"/>
                </a:solidFill>
                <a:latin typeface="Impact" panose="020B0806030902050204" pitchFamily="34" charset="0"/>
              </a:rPr>
              <a:t>Increased Worry 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3EBA4B-6A70-4AC7-96EB-3DAA8FC33A87}"/>
              </a:ext>
            </a:extLst>
          </p:cNvPr>
          <p:cNvSpPr txBox="1"/>
          <p:nvPr/>
        </p:nvSpPr>
        <p:spPr>
          <a:xfrm>
            <a:off x="3356968" y="3582530"/>
            <a:ext cx="401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Increased Loss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3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3C276E-EB59-4C28-8EC2-C19005719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261062"/>
            <a:ext cx="5613400" cy="72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  <a:latin typeface="Trade Gothic Next Heavy" panose="020B0604020202020204" pitchFamily="34" charset="0"/>
              </a:rPr>
              <a:t>ACKNOWLEDGE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02D2A5-D12E-4F98-8955-C154BE4383B5}"/>
              </a:ext>
            </a:extLst>
          </p:cNvPr>
          <p:cNvSpPr txBox="1"/>
          <p:nvPr/>
        </p:nvSpPr>
        <p:spPr>
          <a:xfrm>
            <a:off x="0" y="1676931"/>
            <a:ext cx="8305800" cy="214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en-US" sz="3200" dirty="0">
              <a:effectLst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deny yourself the freedom of expression (verbally or emotionally)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04AF4BA-1E82-4576-8D54-A9952DD64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51399"/>
            <a:ext cx="4533900" cy="45339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755C17-2360-44B2-B1DA-E05F27A297B4}"/>
              </a:ext>
            </a:extLst>
          </p:cNvPr>
          <p:cNvSpPr txBox="1"/>
          <p:nvPr/>
        </p:nvSpPr>
        <p:spPr>
          <a:xfrm>
            <a:off x="0" y="3818928"/>
            <a:ext cx="11595100" cy="278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ways to express your grief.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Sharing your thoughts with trusted individuals who won’t judge you or try to diagnosis you</a:t>
            </a:r>
            <a:endParaRPr lang="en-US" sz="3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good venting session can go a long way. </a:t>
            </a:r>
            <a:endParaRPr lang="en-US" sz="3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B22DB2-B44C-4475-A7DB-F8FEFBAE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-64501"/>
            <a:ext cx="11176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COVID-19 &amp; GRIEF COPING METHODS</a:t>
            </a:r>
          </a:p>
        </p:txBody>
      </p:sp>
    </p:spTree>
    <p:extLst>
      <p:ext uri="{BB962C8B-B14F-4D97-AF65-F5344CB8AC3E}">
        <p14:creationId xmlns:p14="http://schemas.microsoft.com/office/powerpoint/2010/main" val="4808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646657-963A-4292-B37A-6FD4959A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88900"/>
            <a:ext cx="11176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COVID-19 &amp; GRIEF COPING METHODS</a:t>
            </a:r>
          </a:p>
        </p:txBody>
      </p:sp>
      <p:pic>
        <p:nvPicPr>
          <p:cNvPr id="8194" name="Picture 2" descr="Good Grief, Charlie Brown! review | Art in London">
            <a:extLst>
              <a:ext uri="{FF2B5EF4-FFF2-40B4-BE49-F238E27FC236}">
                <a16:creationId xmlns:a16="http://schemas.microsoft.com/office/drawing/2014/main" id="{C746B4ED-A996-40A0-9557-3C8FD453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727200"/>
            <a:ext cx="7480299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646657-963A-4292-B37A-6FD4959A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88900"/>
            <a:ext cx="11176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COVID-19 &amp; GRIEF COPING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FD36A-CAB3-4124-98DD-4DE5E8E0167A}"/>
              </a:ext>
            </a:extLst>
          </p:cNvPr>
          <p:cNvSpPr txBox="1"/>
          <p:nvPr/>
        </p:nvSpPr>
        <p:spPr>
          <a:xfrm>
            <a:off x="1401555" y="1482380"/>
            <a:ext cx="11002479" cy="489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you love to do…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Arts, gardening, writing, talking to friends or family, cooking, music or other creative practices of choice.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Pamper yourself -  Mind Body and Soul</a:t>
            </a:r>
          </a:p>
          <a:p>
            <a:pPr marL="742950" marR="0" lvl="1" indent="-28575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things that Revive You.</a:t>
            </a:r>
          </a:p>
          <a:p>
            <a:pPr marL="742950" marR="0" lvl="1" indent="-28575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activities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ignite Self-Care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7D0D81-A71A-4B59-AB9F-B37797F37E22}"/>
              </a:ext>
            </a:extLst>
          </p:cNvPr>
          <p:cNvSpPr txBox="1">
            <a:spLocks/>
          </p:cNvSpPr>
          <p:nvPr/>
        </p:nvSpPr>
        <p:spPr>
          <a:xfrm>
            <a:off x="647700" y="991186"/>
            <a:ext cx="5613400" cy="727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i="1" dirty="0">
                <a:solidFill>
                  <a:schemeClr val="bg1"/>
                </a:solidFill>
                <a:latin typeface="Trade Gothic Next Heavy" panose="020B0604020202020204" pitchFamily="34" charset="0"/>
              </a:rPr>
              <a:t>REJUVENATE</a:t>
            </a:r>
          </a:p>
        </p:txBody>
      </p:sp>
      <p:pic>
        <p:nvPicPr>
          <p:cNvPr id="2050" name="Picture 2" descr="Rejuvenate Meaning, Rejuvenate Definition and Rejuvenate Spelling - YouTube">
            <a:extLst>
              <a:ext uri="{FF2B5EF4-FFF2-40B4-BE49-F238E27FC236}">
                <a16:creationId xmlns:a16="http://schemas.microsoft.com/office/drawing/2014/main" id="{358FF582-EEFF-42DB-8F00-673EC5D02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3" b="22701"/>
          <a:stretch/>
        </p:blipFill>
        <p:spPr bwMode="auto">
          <a:xfrm rot="16200000">
            <a:off x="-1385937" y="3537708"/>
            <a:ext cx="4821129" cy="13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646657-963A-4292-B37A-6FD4959A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88900"/>
            <a:ext cx="11176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COVID-19 &amp; GRIEF COPING METHODS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F862AD-876C-4318-80B6-D50F3B228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962025"/>
            <a:ext cx="5613400" cy="72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  <a:latin typeface="Trade Gothic Next Heavy" panose="020B0604020202020204" pitchFamily="34" charset="0"/>
              </a:rPr>
              <a:t>RE-CONSIDER</a:t>
            </a:r>
          </a:p>
        </p:txBody>
      </p:sp>
      <p:graphicFrame>
        <p:nvGraphicFramePr>
          <p:cNvPr id="1028" name="TextBox 4">
            <a:extLst>
              <a:ext uri="{FF2B5EF4-FFF2-40B4-BE49-F238E27FC236}">
                <a16:creationId xmlns:a16="http://schemas.microsoft.com/office/drawing/2014/main" id="{C9BA0D4A-9342-45E0-B456-DAE4DEEDD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246019"/>
              </p:ext>
            </p:extLst>
          </p:nvPr>
        </p:nvGraphicFramePr>
        <p:xfrm>
          <a:off x="57150" y="1689099"/>
          <a:ext cx="12077700" cy="467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0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646657-963A-4292-B37A-6FD4959A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88900"/>
            <a:ext cx="11176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COVID-19 &amp; GRIEF COPING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77906-0A77-418D-88EE-A4BB9FA53A52}"/>
              </a:ext>
            </a:extLst>
          </p:cNvPr>
          <p:cNvSpPr txBox="1"/>
          <p:nvPr/>
        </p:nvSpPr>
        <p:spPr>
          <a:xfrm>
            <a:off x="292100" y="1355022"/>
            <a:ext cx="11722100" cy="4911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ith Small group gatherings of support</a:t>
            </a:r>
            <a:endParaRPr lang="en-US" sz="3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Seek out grief counseling or mental health </a:t>
            </a:r>
          </a:p>
          <a:p>
            <a:pPr>
              <a:lnSpc>
                <a:spcPct val="107000"/>
              </a:lnSpc>
            </a:pPr>
            <a:r>
              <a:rPr lang="en-US" sz="3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services, support groups, or help hotlines 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Seek spiritual support from faith-based organizations or simple meditation practices 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 small exercise groups, water aerobics, walking, board games, arts &amp; crafts</a:t>
            </a:r>
            <a:endParaRPr lang="en-US" sz="3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Seek support from other trusted community leaders and friends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1B988D-0673-428C-B01D-CC918E4CA1C0}"/>
              </a:ext>
            </a:extLst>
          </p:cNvPr>
          <p:cNvSpPr txBox="1"/>
          <p:nvPr/>
        </p:nvSpPr>
        <p:spPr>
          <a:xfrm>
            <a:off x="114300" y="6075716"/>
            <a:ext cx="120777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Covid-19  has caused us to isolate – don’t continue to be isolated</a:t>
            </a:r>
          </a:p>
          <a:p>
            <a:pPr algn="ctr"/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Invigorate yourself with others </a:t>
            </a:r>
            <a:endParaRPr lang="en-US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ABED6B-E097-4F3A-A162-ACDDEAA9ECF5}"/>
              </a:ext>
            </a:extLst>
          </p:cNvPr>
          <p:cNvSpPr txBox="1">
            <a:spLocks/>
          </p:cNvSpPr>
          <p:nvPr/>
        </p:nvSpPr>
        <p:spPr>
          <a:xfrm>
            <a:off x="469900" y="991485"/>
            <a:ext cx="5613400" cy="727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i="1" dirty="0">
                <a:solidFill>
                  <a:schemeClr val="bg1"/>
                </a:solidFill>
                <a:latin typeface="Trade Gothic Next Heavy" panose="020B0604020202020204" pitchFamily="34" charset="0"/>
              </a:rPr>
              <a:t>RE-ENGAGE</a:t>
            </a:r>
          </a:p>
        </p:txBody>
      </p:sp>
      <p:pic>
        <p:nvPicPr>
          <p:cNvPr id="3074" name="Picture 2" descr="ENGAGE">
            <a:extLst>
              <a:ext uri="{FF2B5EF4-FFF2-40B4-BE49-F238E27FC236}">
                <a16:creationId xmlns:a16="http://schemas.microsoft.com/office/drawing/2014/main" id="{38A26DAC-87A7-42EA-B5C2-6404CCBDD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13" y="993612"/>
            <a:ext cx="4642587" cy="21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548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Amasis MT Pro Black</vt:lpstr>
      <vt:lpstr>Arial</vt:lpstr>
      <vt:lpstr>Arial Black</vt:lpstr>
      <vt:lpstr>Broadway</vt:lpstr>
      <vt:lpstr>Calibri</vt:lpstr>
      <vt:lpstr>Calibri Light</vt:lpstr>
      <vt:lpstr>Cooper Black</vt:lpstr>
      <vt:lpstr>Courier New</vt:lpstr>
      <vt:lpstr>Eras Bold ITC</vt:lpstr>
      <vt:lpstr>Impact</vt:lpstr>
      <vt:lpstr>Rockwell Extra Bold</vt:lpstr>
      <vt:lpstr>Symbol</vt:lpstr>
      <vt:lpstr>Times New Roman</vt:lpstr>
      <vt:lpstr>Trade Gothic Next Heavy</vt:lpstr>
      <vt:lpstr>Wingdings</vt:lpstr>
      <vt:lpstr>Office Theme</vt:lpstr>
      <vt:lpstr>PowerPoint Presentation</vt:lpstr>
      <vt:lpstr>PowerPoint Presentation</vt:lpstr>
      <vt:lpstr>YOU…  The Affects &amp; Effects of  COVID-19</vt:lpstr>
      <vt:lpstr>PowerPoint Presentation</vt:lpstr>
      <vt:lpstr>COVID-19 &amp; GRIEF COPING METHODS</vt:lpstr>
      <vt:lpstr>COVID-19 &amp; GRIEF COPING METHODS</vt:lpstr>
      <vt:lpstr>COVID-19 &amp; GRIEF COPING METHODS</vt:lpstr>
      <vt:lpstr>COVID-19 &amp; GRIEF COPING METHODS</vt:lpstr>
      <vt:lpstr>COVID-19 &amp; GRIEF COPING METHODS</vt:lpstr>
      <vt:lpstr>COVID-19 &amp; GRIEF COPING METHODS</vt:lpstr>
      <vt:lpstr>COVID-19 &amp; GRIEF COPING METHODS</vt:lpstr>
      <vt:lpstr>HELPFUL 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Zacharias</dc:creator>
  <cp:lastModifiedBy>Alicia Spruill</cp:lastModifiedBy>
  <cp:revision>11</cp:revision>
  <dcterms:created xsi:type="dcterms:W3CDTF">2021-05-20T13:57:43Z</dcterms:created>
  <dcterms:modified xsi:type="dcterms:W3CDTF">2021-05-21T12:56:53Z</dcterms:modified>
</cp:coreProperties>
</file>